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056" y="34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201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olcweb/cgi/pluginpop.cgi?it=swf::535::535::/sites/dl/free/0072437316/120076/bio21.swf::Hershey+and+Chase+Experime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 from: https://mymodernmet.com/ana-oliveira-identities/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http://www.hhmi.org/biointeractive/mismatch-repair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Animation of the Hershey and Chase Experiment</a:t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Rosalind Franklin, Maurice Wilkins, Watson, Crick, Chargaff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Watch HHMI  Double Helix  http://www.hhmi.org/biointeractive/double-helix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molgenetics/dna-rna2.swf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://www.mcb.harvard.edu/Losick/images/TromboneFINALd.swf" TargetMode="External"/><Relationship Id="rId4" Type="http://schemas.openxmlformats.org/officeDocument/2006/relationships/hyperlink" Target="http://highered.mheducation.com/sites/0072943696/student_view0/chapter3/animation__dna_replication__quiz_1_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mismatch-repai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hyperlink" Target="https://www.tasciences.com/what-is-a-telomer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775" y="1373675"/>
            <a:ext cx="6794550" cy="454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422675" y="187850"/>
            <a:ext cx="91230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Why Do We Age? </a:t>
            </a:r>
            <a:endParaRPr sz="4800"/>
          </a:p>
        </p:txBody>
      </p:sp>
      <p:sp>
        <p:nvSpPr>
          <p:cNvPr id="25" name="Shape 25"/>
          <p:cNvSpPr txBox="1"/>
          <p:nvPr/>
        </p:nvSpPr>
        <p:spPr>
          <a:xfrm>
            <a:off x="2230825" y="6081900"/>
            <a:ext cx="64776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answer might lie in our DNA...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3303492" y="626902"/>
            <a:ext cx="3104316" cy="1320233"/>
            <a:chOff x="2932592" y="2251247"/>
            <a:chExt cx="3104316" cy="1320233"/>
          </a:xfrm>
        </p:grpSpPr>
        <p:grpSp>
          <p:nvGrpSpPr>
            <p:cNvPr id="93" name="Shape 93"/>
            <p:cNvGrpSpPr/>
            <p:nvPr/>
          </p:nvGrpSpPr>
          <p:grpSpPr>
            <a:xfrm>
              <a:off x="2932592" y="2251247"/>
              <a:ext cx="1774862" cy="1320233"/>
              <a:chOff x="3370689" y="1243853"/>
              <a:chExt cx="2384286" cy="1753297"/>
            </a:xfrm>
          </p:grpSpPr>
          <p:sp>
            <p:nvSpPr>
              <p:cNvPr id="94" name="Shape 94"/>
              <p:cNvSpPr/>
              <p:nvPr/>
            </p:nvSpPr>
            <p:spPr>
              <a:xfrm rot="477442">
                <a:off x="3435566" y="1319799"/>
                <a:ext cx="1168047" cy="1018408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B6D7A8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4308375" y="1789950"/>
                <a:ext cx="1446600" cy="1207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B6D7A8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" name="Shape 96"/>
            <p:cNvSpPr/>
            <p:nvPr/>
          </p:nvSpPr>
          <p:spPr>
            <a:xfrm>
              <a:off x="4960208" y="2662425"/>
              <a:ext cx="1076700" cy="909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0666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Shape 97"/>
          <p:cNvSpPr/>
          <p:nvPr/>
        </p:nvSpPr>
        <p:spPr>
          <a:xfrm>
            <a:off x="1994325" y="1189888"/>
            <a:ext cx="1118700" cy="10668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1155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297125" y="60725"/>
            <a:ext cx="697200" cy="634800"/>
          </a:xfrm>
          <a:prstGeom prst="ellipse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" name="Shape 99"/>
          <p:cNvCxnSpPr>
            <a:endCxn id="97" idx="5"/>
          </p:cNvCxnSpPr>
          <p:nvPr/>
        </p:nvCxnSpPr>
        <p:spPr>
          <a:xfrm flipH="1">
            <a:off x="3113024" y="1409568"/>
            <a:ext cx="354900" cy="18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00"/>
          <p:cNvCxnSpPr>
            <a:stCxn id="97" idx="1"/>
          </p:cNvCxnSpPr>
          <p:nvPr/>
        </p:nvCxnSpPr>
        <p:spPr>
          <a:xfrm rot="10800000" flipH="1">
            <a:off x="1994326" y="976668"/>
            <a:ext cx="156000" cy="620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01"/>
          <p:cNvCxnSpPr/>
          <p:nvPr/>
        </p:nvCxnSpPr>
        <p:spPr>
          <a:xfrm rot="10800000">
            <a:off x="1692575" y="695525"/>
            <a:ext cx="468300" cy="30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Shape 102"/>
          <p:cNvSpPr/>
          <p:nvPr/>
        </p:nvSpPr>
        <p:spPr>
          <a:xfrm>
            <a:off x="1944826" y="2903313"/>
            <a:ext cx="1118700" cy="10668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1155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247626" y="1774150"/>
            <a:ext cx="697200" cy="634800"/>
          </a:xfrm>
          <a:prstGeom prst="ellipse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4" name="Shape 104"/>
          <p:cNvCxnSpPr>
            <a:stCxn id="102" idx="1"/>
          </p:cNvCxnSpPr>
          <p:nvPr/>
        </p:nvCxnSpPr>
        <p:spPr>
          <a:xfrm rot="10800000" flipH="1">
            <a:off x="1944827" y="2690093"/>
            <a:ext cx="156000" cy="620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 rot="10800000">
            <a:off x="1643076" y="2408950"/>
            <a:ext cx="468300" cy="30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6" name="Shape 106"/>
          <p:cNvGrpSpPr/>
          <p:nvPr/>
        </p:nvGrpSpPr>
        <p:grpSpPr>
          <a:xfrm>
            <a:off x="3303492" y="2340327"/>
            <a:ext cx="3104316" cy="1320233"/>
            <a:chOff x="2932592" y="2251247"/>
            <a:chExt cx="3104316" cy="1320233"/>
          </a:xfrm>
        </p:grpSpPr>
        <p:grpSp>
          <p:nvGrpSpPr>
            <p:cNvPr id="107" name="Shape 107"/>
            <p:cNvGrpSpPr/>
            <p:nvPr/>
          </p:nvGrpSpPr>
          <p:grpSpPr>
            <a:xfrm>
              <a:off x="2932592" y="2251247"/>
              <a:ext cx="1774862" cy="1320233"/>
              <a:chOff x="3370689" y="1243853"/>
              <a:chExt cx="2384286" cy="1753297"/>
            </a:xfrm>
          </p:grpSpPr>
          <p:sp>
            <p:nvSpPr>
              <p:cNvPr id="108" name="Shape 108"/>
              <p:cNvSpPr/>
              <p:nvPr/>
            </p:nvSpPr>
            <p:spPr>
              <a:xfrm rot="477442">
                <a:off x="3435566" y="1319799"/>
                <a:ext cx="1168047" cy="1018408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B6D7A8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4308375" y="1789950"/>
                <a:ext cx="1446600" cy="1207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B6D7A8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Shape 110"/>
            <p:cNvSpPr/>
            <p:nvPr/>
          </p:nvSpPr>
          <p:spPr>
            <a:xfrm>
              <a:off x="4960208" y="2662425"/>
              <a:ext cx="1076700" cy="909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0666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1" name="Shape 111"/>
          <p:cNvCxnSpPr>
            <a:stCxn id="102" idx="5"/>
          </p:cNvCxnSpPr>
          <p:nvPr/>
        </p:nvCxnSpPr>
        <p:spPr>
          <a:xfrm rot="10800000" flipH="1">
            <a:off x="3063525" y="3122993"/>
            <a:ext cx="404400" cy="187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2" name="Shape 112"/>
          <p:cNvGrpSpPr/>
          <p:nvPr/>
        </p:nvGrpSpPr>
        <p:grpSpPr>
          <a:xfrm rot="10800000">
            <a:off x="6756950" y="3310793"/>
            <a:ext cx="1815900" cy="2195963"/>
            <a:chOff x="6458875" y="1692605"/>
            <a:chExt cx="1815900" cy="2195963"/>
          </a:xfrm>
        </p:grpSpPr>
        <p:sp>
          <p:nvSpPr>
            <p:cNvPr id="113" name="Shape 113"/>
            <p:cNvSpPr/>
            <p:nvPr/>
          </p:nvSpPr>
          <p:spPr>
            <a:xfrm>
              <a:off x="7156075" y="2821768"/>
              <a:ext cx="1118700" cy="10668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1155CC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458875" y="1692605"/>
              <a:ext cx="697200" cy="634800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" name="Shape 115"/>
            <p:cNvCxnSpPr>
              <a:stCxn id="113" idx="1"/>
            </p:cNvCxnSpPr>
            <p:nvPr/>
          </p:nvCxnSpPr>
          <p:spPr>
            <a:xfrm rot="10800000" flipH="1">
              <a:off x="7156076" y="2608549"/>
              <a:ext cx="156000" cy="620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Shape 116"/>
            <p:cNvCxnSpPr/>
            <p:nvPr/>
          </p:nvCxnSpPr>
          <p:spPr>
            <a:xfrm rot="10800000">
              <a:off x="6854325" y="2327405"/>
              <a:ext cx="468300" cy="301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" name="Shape 117"/>
          <p:cNvGrpSpPr/>
          <p:nvPr/>
        </p:nvGrpSpPr>
        <p:grpSpPr>
          <a:xfrm rot="10800000">
            <a:off x="6798600" y="1461868"/>
            <a:ext cx="1815900" cy="2195963"/>
            <a:chOff x="6458875" y="1692605"/>
            <a:chExt cx="1815900" cy="2195963"/>
          </a:xfrm>
        </p:grpSpPr>
        <p:sp>
          <p:nvSpPr>
            <p:cNvPr id="118" name="Shape 118"/>
            <p:cNvSpPr/>
            <p:nvPr/>
          </p:nvSpPr>
          <p:spPr>
            <a:xfrm>
              <a:off x="7156075" y="2821768"/>
              <a:ext cx="1118700" cy="10668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1155CC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458875" y="1692605"/>
              <a:ext cx="697200" cy="634800"/>
            </a:xfrm>
            <a:prstGeom prst="ellipse">
              <a:avLst/>
            </a:prstGeom>
            <a:solidFill>
              <a:srgbClr val="FFFF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0" name="Shape 120"/>
            <p:cNvCxnSpPr>
              <a:stCxn id="118" idx="1"/>
            </p:cNvCxnSpPr>
            <p:nvPr/>
          </p:nvCxnSpPr>
          <p:spPr>
            <a:xfrm rot="10800000" flipH="1">
              <a:off x="7156076" y="2608549"/>
              <a:ext cx="156000" cy="620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Shape 121"/>
            <p:cNvCxnSpPr/>
            <p:nvPr/>
          </p:nvCxnSpPr>
          <p:spPr>
            <a:xfrm rot="10800000">
              <a:off x="6854325" y="2327405"/>
              <a:ext cx="468300" cy="301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22" name="Shape 122"/>
          <p:cNvCxnSpPr/>
          <p:nvPr/>
        </p:nvCxnSpPr>
        <p:spPr>
          <a:xfrm>
            <a:off x="6180601" y="1947188"/>
            <a:ext cx="618000" cy="17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Shape 123"/>
          <p:cNvCxnSpPr/>
          <p:nvPr/>
        </p:nvCxnSpPr>
        <p:spPr>
          <a:xfrm>
            <a:off x="6180651" y="3660513"/>
            <a:ext cx="576300" cy="3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Shape 124"/>
          <p:cNvSpPr txBox="1"/>
          <p:nvPr/>
        </p:nvSpPr>
        <p:spPr>
          <a:xfrm>
            <a:off x="2474125" y="1494688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1'</a:t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2297175" y="2121188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2'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475075" y="2121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3'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1191426" y="13169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4'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1568725" y="7271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5'</a:t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5939525" y="38179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1'</a:t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6180558" y="3050749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2'</a:t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7072775" y="3050749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3'</a:t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7302800" y="37866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4'</a:t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6927050" y="43798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5'</a:t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5126775" y="1414999"/>
            <a:ext cx="145800" cy="1770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126775" y="3128424"/>
            <a:ext cx="145800" cy="1770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164749" y="5765450"/>
            <a:ext cx="6705600" cy="1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Each side is antiparallel, the numbers represent the carbons attached in a ring to make deoxyribose</a:t>
            </a:r>
            <a:endParaRPr sz="300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638" y="5843713"/>
            <a:ext cx="1704975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6736700" y="23550"/>
            <a:ext cx="32448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5' and 3' ends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96930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5’ and 3’ ENDS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0" y="1100650"/>
            <a:ext cx="10138825" cy="50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325" y="6603975"/>
            <a:ext cx="8297325" cy="5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287625" y="6655150"/>
            <a:ext cx="81690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Side is ANTIPARALLEL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02300" y="336900"/>
            <a:ext cx="10031700" cy="7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Nucleotide =</a:t>
            </a:r>
            <a:endParaRPr sz="3444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48355" algn="l" rtl="0">
              <a:lnSpc>
                <a:spcPct val="120161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3111"/>
              <a:buChar char="○"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base</a:t>
            </a:r>
            <a:endParaRPr sz="311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48355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Char char="○"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Deoxyribose (sugar)</a:t>
            </a:r>
            <a:endParaRPr sz="311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48355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Char char="○"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phosphate</a:t>
            </a:r>
            <a:endParaRPr sz="311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None/>
            </a:pPr>
            <a:endParaRPr sz="311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900" y="306900"/>
            <a:ext cx="4550825" cy="731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900" y="10575"/>
            <a:ext cx="6498149" cy="75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0"/>
            <a:ext cx="6349999" cy="76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96081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REPLICATION</a:t>
            </a:r>
            <a:endParaRPr sz="6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95800" y="1541200"/>
            <a:ext cx="5925000" cy="59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-the process by which DNA makes a copy of itself</a:t>
            </a:r>
            <a:b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-occurs during interphase, prior to cell division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Replication is called semi-conservative, because one half of the original strand is always saved, or "conserved“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950" y="1038700"/>
            <a:ext cx="3620100" cy="63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" y="1047750"/>
            <a:ext cx="10138825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927775" y="623600"/>
            <a:ext cx="8441400" cy="6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SEMICONSERVATIVE REPLICATION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855201" cy="602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3589450" y="3057125"/>
            <a:ext cx="593175" cy="608375"/>
          </a:xfrm>
          <a:prstGeom prst="flowChartOnlineStorage">
            <a:avLst/>
          </a:prstGeom>
          <a:solidFill>
            <a:schemeClr val="l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2" name="Shape 182"/>
          <p:cNvCxnSpPr>
            <a:endCxn id="181" idx="2"/>
          </p:cNvCxnSpPr>
          <p:nvPr/>
        </p:nvCxnSpPr>
        <p:spPr>
          <a:xfrm rot="10800000" flipH="1">
            <a:off x="3270138" y="3665500"/>
            <a:ext cx="615900" cy="2509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Shape 183"/>
          <p:cNvSpPr txBox="1"/>
          <p:nvPr/>
        </p:nvSpPr>
        <p:spPr>
          <a:xfrm>
            <a:off x="2631250" y="6068625"/>
            <a:ext cx="1734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HELICASE</a:t>
            </a:r>
            <a:endParaRPr sz="2400"/>
          </a:p>
        </p:txBody>
      </p:sp>
      <p:sp>
        <p:nvSpPr>
          <p:cNvPr id="184" name="Shape 184"/>
          <p:cNvSpPr txBox="1"/>
          <p:nvPr/>
        </p:nvSpPr>
        <p:spPr>
          <a:xfrm>
            <a:off x="6737850" y="6388025"/>
            <a:ext cx="3269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DNA LIGASE - binds fragments together</a:t>
            </a:r>
            <a:endParaRPr sz="2400"/>
          </a:p>
        </p:txBody>
      </p:sp>
      <p:cxnSp>
        <p:nvCxnSpPr>
          <p:cNvPr id="185" name="Shape 185"/>
          <p:cNvCxnSpPr/>
          <p:nvPr/>
        </p:nvCxnSpPr>
        <p:spPr>
          <a:xfrm>
            <a:off x="7163725" y="6185413"/>
            <a:ext cx="471600" cy="197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Shape 186"/>
          <p:cNvCxnSpPr/>
          <p:nvPr/>
        </p:nvCxnSpPr>
        <p:spPr>
          <a:xfrm rot="10800000" flipH="1">
            <a:off x="7574375" y="5825225"/>
            <a:ext cx="1308000" cy="56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02300" y="336900"/>
            <a:ext cx="10031700" cy="7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helicase</a:t>
            </a: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, </a:t>
            </a:r>
            <a:r>
              <a:rPr lang="en-US" sz="3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replication fork</a:t>
            </a: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98"/>
              </a:spcBef>
              <a:spcAft>
                <a:spcPts val="0"/>
              </a:spcAft>
              <a:buNone/>
            </a:pP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polymerase</a:t>
            </a: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adds nucleotides and binds the sugars and phosphates. </a:t>
            </a:r>
            <a:endParaRPr sz="3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98"/>
              </a:spcBef>
              <a:spcAft>
                <a:spcPts val="0"/>
              </a:spcAft>
              <a:buNone/>
            </a:pPr>
            <a:endParaRPr sz="3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0" algn="l" rtl="0">
              <a:lnSpc>
                <a:spcPct val="120000"/>
              </a:lnSpc>
              <a:spcBef>
                <a:spcPts val="698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***DNA polymerase travels from the 3' to the 5' end. The DNA is called the </a:t>
            </a:r>
            <a:r>
              <a:rPr lang="en-US" sz="34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</a:t>
            </a: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strand.***</a:t>
            </a:r>
            <a:endParaRPr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98"/>
              </a:spcBef>
              <a:spcAft>
                <a:spcPts val="0"/>
              </a:spcAft>
              <a:buNone/>
            </a:pPr>
            <a:endParaRPr sz="3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98"/>
              </a:spcBef>
              <a:spcAft>
                <a:spcPts val="0"/>
              </a:spcAft>
              <a:buNone/>
            </a:pP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One side is the </a:t>
            </a:r>
            <a:r>
              <a:rPr lang="en-US" sz="3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leading strand</a:t>
            </a: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it follows the helicase as it unwinds.</a:t>
            </a:r>
            <a:endParaRPr sz="3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01925" y="333350"/>
            <a:ext cx="9848700" cy="5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The other side is the lagging strand - its moving away from the helicase (in the 5' to 3' direction).</a:t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OKAZAKI FRAGMENTS are bound by DNA LIGASE</a:t>
            </a: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Problem: it reaches the replication fork, but the helicase is moving in the opposite direction. It stops, and another polymerase binds farther down the chain. </a:t>
            </a: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Multiple replication forks all down the strand.</a:t>
            </a:r>
            <a:endParaRPr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29375" y="1444075"/>
            <a:ext cx="8983800" cy="41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It needed to be: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/>
              <a:t/>
            </a:r>
            <a:br>
              <a:rPr lang="en-US" sz="3000"/>
            </a:br>
            <a:r>
              <a:rPr lang="en-US" sz="3000"/>
              <a:t>1.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Able to </a:t>
            </a:r>
            <a:r>
              <a:rPr lang="en-US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store information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pertains to the development, structure and metabolic activities of the cell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000"/>
              </a:lnSpc>
              <a:spcBef>
                <a:spcPts val="698"/>
              </a:spcBef>
              <a:spcAft>
                <a:spcPts val="0"/>
              </a:spcAft>
              <a:buNone/>
            </a:pPr>
            <a:r>
              <a:rPr lang="en-US" sz="3000"/>
              <a:t>2.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Stable so that it can be </a:t>
            </a:r>
            <a:r>
              <a:rPr lang="en-US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replicated</a:t>
            </a:r>
            <a:endParaRPr sz="30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000"/>
              </a:lnSpc>
              <a:spcBef>
                <a:spcPts val="698"/>
              </a:spcBef>
              <a:spcAft>
                <a:spcPts val="0"/>
              </a:spcAft>
              <a:buNone/>
            </a:pPr>
            <a:r>
              <a:rPr lang="en-US" sz="3000"/>
              <a:t>3.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Able to undergo changes (</a:t>
            </a:r>
            <a:r>
              <a:rPr lang="en-US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mutations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99600" y="199600"/>
            <a:ext cx="94635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DNA </a:t>
            </a:r>
            <a:r>
              <a:rPr lang="en-US" sz="3000"/>
              <a:t>was established as the molecule of heredity</a:t>
            </a:r>
            <a:endParaRPr sz="3000"/>
          </a:p>
        </p:txBody>
      </p:sp>
      <p:sp>
        <p:nvSpPr>
          <p:cNvPr id="32" name="Shape 32"/>
          <p:cNvSpPr txBox="1"/>
          <p:nvPr/>
        </p:nvSpPr>
        <p:spPr>
          <a:xfrm>
            <a:off x="293525" y="6305000"/>
            <a:ext cx="91581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/>
              <a:t>Some scientists felt that protein was the molecular of heredity, based on the fact there were 20 known amino acids.</a:t>
            </a:r>
            <a:endParaRPr sz="2200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l="2400"/>
          <a:stretch/>
        </p:blipFill>
        <p:spPr>
          <a:xfrm>
            <a:off x="0" y="251150"/>
            <a:ext cx="10053524" cy="50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467625" y="397000"/>
            <a:ext cx="47037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Animations and Videos of DNA REPLICATION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How Nucleotides are Added in DNA Replication (mcgraw-hil</a:t>
            </a:r>
            <a:r>
              <a:rPr lang="en-US" sz="2666">
                <a:latin typeface="Arial"/>
                <a:ea typeface="Arial"/>
                <a:cs typeface="Arial"/>
                <a:sym typeface="Arial"/>
              </a:rPr>
              <a:t>l)</a:t>
            </a:r>
            <a:endParaRPr sz="2666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388" y="3240875"/>
            <a:ext cx="5267974" cy="31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7">
            <a:alphaModFix/>
          </a:blip>
          <a:srcRect l="18146"/>
          <a:stretch/>
        </p:blipFill>
        <p:spPr>
          <a:xfrm>
            <a:off x="5719600" y="265700"/>
            <a:ext cx="4182625" cy="51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140875" y="140900"/>
            <a:ext cx="52131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DNA can undergo changes - mutations</a:t>
            </a: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Repair molecules usually catch these random changes.</a:t>
            </a:r>
            <a:endParaRPr sz="3000"/>
          </a:p>
        </p:txBody>
      </p:sp>
      <p:pic>
        <p:nvPicPr>
          <p:cNvPr id="214" name="Shape 2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-16400" t="10730" r="16400" b="-10729"/>
          <a:stretch/>
        </p:blipFill>
        <p:spPr>
          <a:xfrm>
            <a:off x="5353975" y="70450"/>
            <a:ext cx="4581525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58300" y="3792375"/>
            <a:ext cx="9677100" cy="2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Types of Mutations: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1.  Substitution (missense)  -  </a:t>
            </a:r>
            <a:r>
              <a:rPr lang="en-US" sz="1800"/>
              <a:t>one base is switched, results in a new protein  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2.  Insertion or Deletion (frameshift)  - </a:t>
            </a:r>
            <a:r>
              <a:rPr lang="en-US" sz="1800"/>
              <a:t>alters the reading frame of the sequence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3.  Duplication  - can amplify the gene product</a:t>
            </a:r>
            <a:br>
              <a:rPr lang="en-US" sz="2400"/>
            </a:br>
            <a:r>
              <a:rPr lang="en-US" sz="2400"/>
              <a:t>4.  CNV - copy number variation (repeated sequences)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234825" y="161100"/>
            <a:ext cx="63285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Telomeres</a:t>
            </a:r>
            <a:endParaRPr sz="3000"/>
          </a:p>
        </p:txBody>
      </p:sp>
      <p:pic>
        <p:nvPicPr>
          <p:cNvPr id="221" name="Shape 221" descr="Telomere Biology Ge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750" y="501625"/>
            <a:ext cx="5392350" cy="21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152650" y="951050"/>
            <a:ext cx="4391100" cy="1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111111"/>
                </a:solidFill>
              </a:rPr>
              <a:t>Telomeres are the caps at the end of each strand of DNA that protect our chromosomes, like the plastic tips at the end of shoelaces.</a:t>
            </a:r>
            <a:endParaRPr sz="2000" u="sng">
              <a:solidFill>
                <a:srgbClr val="207EFF"/>
              </a:solidFill>
              <a:hlinkClick r:id="rId4"/>
            </a:endParaRPr>
          </a:p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293525" y="2888325"/>
            <a:ext cx="3918600" cy="3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Telomeres get shorter each time a cell copies itself.</a:t>
            </a:r>
            <a:endParaRPr sz="2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Eventually, they get too short to do their job, causing our cells to age and stop functioning properly</a:t>
            </a:r>
            <a:endParaRPr sz="2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Telomeres act as the aging clock in every cell.</a:t>
            </a:r>
            <a:endParaRPr sz="2200">
              <a:solidFill>
                <a:srgbClr val="11111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 l="30881" r="-1338"/>
          <a:stretch/>
        </p:blipFill>
        <p:spPr>
          <a:xfrm>
            <a:off x="4380320" y="3123025"/>
            <a:ext cx="5555775" cy="389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319400" y="410650"/>
            <a:ext cx="9642900" cy="60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WORDS TO KNOW  (REPLICATION</a:t>
            </a:r>
            <a:endParaRPr sz="30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Helicase</a:t>
            </a:r>
            <a:endParaRPr sz="30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Polymerase</a:t>
            </a:r>
            <a:endParaRPr sz="30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Ligase</a:t>
            </a:r>
            <a:endParaRPr sz="30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Replication Fork</a:t>
            </a:r>
            <a:br>
              <a:rPr lang="en-US" sz="3000"/>
            </a:br>
            <a:r>
              <a:rPr lang="en-US" sz="3000"/>
              <a:t>Okazaki fragments</a:t>
            </a:r>
            <a:br>
              <a:rPr lang="en-US" sz="3000"/>
            </a:br>
            <a:r>
              <a:rPr lang="en-US" sz="3000"/>
              <a:t>Semi-conservative</a:t>
            </a:r>
            <a:br>
              <a:rPr lang="en-US" sz="3000"/>
            </a:br>
            <a:r>
              <a:rPr lang="en-US" sz="3000"/>
              <a:t>Template Strand</a:t>
            </a:r>
            <a:r>
              <a:rPr lang="en-US"/>
              <a:t/>
            </a:r>
            <a:br>
              <a:rPr lang="en-US"/>
            </a:b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87850" y="211325"/>
            <a:ext cx="4872600" cy="1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Alfred Hershey and Martha Chase Experiments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l="11351" t="8164" r="4748"/>
          <a:stretch/>
        </p:blipFill>
        <p:spPr>
          <a:xfrm>
            <a:off x="5271775" y="270075"/>
            <a:ext cx="4778649" cy="414332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234825" y="1761150"/>
            <a:ext cx="4320900" cy="19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Experiments on bacteriophages finally showed that the molecule of heredity was DNA and not proteins.</a:t>
            </a:r>
            <a:endParaRPr sz="2400"/>
          </a:p>
        </p:txBody>
      </p:sp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998" y="3921550"/>
            <a:ext cx="8126000" cy="33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/>
        </p:nvSpPr>
        <p:spPr>
          <a:xfrm>
            <a:off x="364600" y="6724600"/>
            <a:ext cx="94986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Conclusion:  The radioactive tag on the DNA went into the bacteria, not the </a:t>
            </a:r>
            <a:r>
              <a:rPr lang="en-US" sz="2300"/>
              <a:t>tagged proteins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75" y="162850"/>
            <a:ext cx="3415575" cy="630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000" y="111513"/>
            <a:ext cx="3415575" cy="63074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Shape 48"/>
          <p:cNvCxnSpPr/>
          <p:nvPr/>
        </p:nvCxnSpPr>
        <p:spPr>
          <a:xfrm>
            <a:off x="4824475" y="60175"/>
            <a:ext cx="67800" cy="641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85900" y="479425"/>
            <a:ext cx="6279300" cy="55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Funfac: In 1869, Swiss Physician, Johannes Friedrich Miescher isolated the chemical he called “nuclein” from the nuclei of white blood cells.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endParaRPr sz="4222"/>
          </a:p>
          <a:p>
            <a:pPr marL="0" marR="0" lvl="0" indent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called nucleic acids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endParaRPr sz="1100"/>
          </a:p>
          <a:p>
            <a:pPr marL="0" marR="0" lvl="0" indent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2666"/>
              <a:t>        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(deoxyribonucleic acid)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2666"/>
              <a:t>         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RNA (ribonucleic acid)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525" y="327325"/>
            <a:ext cx="2617847" cy="31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6564375" y="6560500"/>
            <a:ext cx="34254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Miescher used pus and blood stained bandages from a hospital to study “nuclein”</a:t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 l="19938" r="9634"/>
          <a:stretch/>
        </p:blipFill>
        <p:spPr>
          <a:xfrm>
            <a:off x="6669499" y="3616376"/>
            <a:ext cx="3063900" cy="28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55325" y="0"/>
            <a:ext cx="90156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NUCLEOTIDES (found in nuclein)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71150" y="1074600"/>
            <a:ext cx="3885300" cy="5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2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 a sugar, phosphate and a nitrogen base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19853"/>
              </a:lnSpc>
              <a:spcBef>
                <a:spcPts val="677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/>
              <a:t>Nitrogen Bases</a:t>
            </a:r>
            <a:endParaRPr sz="3200"/>
          </a:p>
          <a:p>
            <a:pPr marL="762000" marR="0" lvl="1" indent="-50800" algn="l" rtl="0">
              <a:lnSpc>
                <a:spcPct val="1198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3200"/>
          </a:p>
          <a:p>
            <a:pPr marL="762000" marR="0" lvl="1" indent="-50800" algn="l" rtl="0">
              <a:lnSpc>
                <a:spcPct val="1198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denine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198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uanine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198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ytosine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198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hymine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0" marR="0" lvl="4" indent="-50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9"/>
              <a:buNone/>
            </a:pPr>
            <a:endParaRPr sz="156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950" y="1180275"/>
            <a:ext cx="5782225" cy="57822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91000" y="130675"/>
            <a:ext cx="92631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Race to Establish the Structure of DNA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PLAYERS</a:t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002" y="1002170"/>
            <a:ext cx="2329709" cy="312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6532" y="997775"/>
            <a:ext cx="2365062" cy="313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3040" y="4382075"/>
            <a:ext cx="2332047" cy="315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202" y="4273021"/>
            <a:ext cx="3663298" cy="32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7522625" y="930700"/>
            <a:ext cx="2607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PIECES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adenine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guanine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cytosine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thymine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deoxyribose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phosphate</a:t>
            </a:r>
            <a:endParaRPr sz="3000"/>
          </a:p>
        </p:txBody>
      </p:sp>
      <p:pic>
        <p:nvPicPr>
          <p:cNvPr id="74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0738" y="5411513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t="4651" b="3419"/>
          <a:stretch/>
        </p:blipFill>
        <p:spPr>
          <a:xfrm>
            <a:off x="1481675" y="317000"/>
            <a:ext cx="7196651" cy="69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1913800" y="504875"/>
            <a:ext cx="25830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Photograph  51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27550" y="122900"/>
            <a:ext cx="5604300" cy="15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DNA: </a:t>
            </a:r>
            <a:b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DOUBLE HELIX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27550" y="1917175"/>
            <a:ext cx="5946900" cy="5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Steps of ladder are bases (A, T, G, C)</a:t>
            </a:r>
            <a:endParaRPr sz="3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8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Sides of ladder are sugar &amp; phosphate</a:t>
            </a:r>
            <a:endParaRPr sz="3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8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sides held together by hydrogen bonds</a:t>
            </a:r>
            <a:endParaRPr sz="3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0"/>
            <a:ext cx="3852325" cy="753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Custom</PresentationFormat>
  <Paragraphs>109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</vt:lpstr>
      <vt:lpstr>PowerPoint Presentation</vt:lpstr>
      <vt:lpstr>PowerPoint Presentation</vt:lpstr>
      <vt:lpstr>Alfred Hershey and Martha Chase Experiments</vt:lpstr>
      <vt:lpstr>PowerPoint Presentation</vt:lpstr>
      <vt:lpstr>PowerPoint Presentation</vt:lpstr>
      <vt:lpstr>NUCLEOTIDES (found in nuclein)</vt:lpstr>
      <vt:lpstr>PowerPoint Presentation</vt:lpstr>
      <vt:lpstr>PowerPoint Presentation</vt:lpstr>
      <vt:lpstr>DNA:  THE DOUBLE HELIX</vt:lpstr>
      <vt:lpstr>PowerPoint Presentation</vt:lpstr>
      <vt:lpstr>5’ and 3’ ENDS</vt:lpstr>
      <vt:lpstr>PowerPoint Presentation</vt:lpstr>
      <vt:lpstr>PowerPoint Presentation</vt:lpstr>
      <vt:lpstr>PowerPoint Presentation</vt:lpstr>
      <vt:lpstr>DNA REPLICATION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HAMEL</dc:creator>
  <cp:lastModifiedBy>TAMARA HAMEL</cp:lastModifiedBy>
  <cp:revision>1</cp:revision>
  <dcterms:modified xsi:type="dcterms:W3CDTF">2018-03-12T19:44:28Z</dcterms:modified>
</cp:coreProperties>
</file>